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7" r:id="rId1"/>
  </p:sldMasterIdLst>
  <p:notesMasterIdLst>
    <p:notesMasterId r:id="rId9"/>
  </p:notesMasterIdLst>
  <p:sldIdLst>
    <p:sldId id="257" r:id="rId2"/>
    <p:sldId id="434" r:id="rId3"/>
    <p:sldId id="435" r:id="rId4"/>
    <p:sldId id="436" r:id="rId5"/>
    <p:sldId id="439" r:id="rId6"/>
    <p:sldId id="437" r:id="rId7"/>
    <p:sldId id="441" r:id="rId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anose="020B06000405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anose="020B06000405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anose="020B06000405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anose="020B06000405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anose="020B06000405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anose="020B06000405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anose="020B06000405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anose="020B06000405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anose="020B06000405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pos="5184">
          <p15:clr>
            <a:srgbClr val="A4A3A4"/>
          </p15:clr>
        </p15:guide>
        <p15:guide id="6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D035D-75B1-5680-4CFB-A134F8D745A0}" v="5" dt="2024-11-27T02:53:49.767"/>
    <p1510:client id="{83091741-6D35-5E4F-B173-23F96E6CC261}" v="39" dt="2024-11-27T02:50:00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2"/>
    <p:restoredTop sz="95701"/>
  </p:normalViewPr>
  <p:slideViewPr>
    <p:cSldViewPr>
      <p:cViewPr varScale="1">
        <p:scale>
          <a:sx n="126" d="100"/>
          <a:sy n="126" d="100"/>
        </p:scale>
        <p:origin x="1328" y="200"/>
      </p:cViewPr>
      <p:guideLst>
        <p:guide orient="horz" pos="1056"/>
        <p:guide orient="horz" pos="288"/>
        <p:guide orient="horz" pos="4032"/>
        <p:guide orient="horz" pos="960"/>
        <p:guide pos="5184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92E2EEB-51E9-0731-15BC-1AB3592E9A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DBA958-7199-4A7F-9362-DBF5129480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A19A1FD8-28DB-4825-66D0-39FE96910E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8794E9B-0045-7B24-3233-87FD5A7A0B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CE3B9AC-168C-2865-837E-15583311A2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88F1B46-B6F5-AB89-0921-24FE6C550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FE6FC0-03C1-8E41-B731-AACA58770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>
            <a:extLst>
              <a:ext uri="{FF2B5EF4-FFF2-40B4-BE49-F238E27FC236}">
                <a16:creationId xmlns:a16="http://schemas.microsoft.com/office/drawing/2014/main" id="{0BDAA2E8-924A-2E76-5556-B045A972A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>
            <a:extLst>
              <a:ext uri="{FF2B5EF4-FFF2-40B4-BE49-F238E27FC236}">
                <a16:creationId xmlns:a16="http://schemas.microsoft.com/office/drawing/2014/main" id="{27BBD896-A928-792C-1618-A5FE88C25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9ED0A33F-F7DC-BBBA-2115-C2B542E9D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9pPr>
          </a:lstStyle>
          <a:p>
            <a:fld id="{24253B6C-FC32-1F41-A138-53C5C4428AE1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session, we will focus on defining homeostasis using examples of negative feedback loops</a:t>
            </a:r>
          </a:p>
          <a:p>
            <a:r>
              <a:rPr lang="en-US" dirty="0"/>
              <a:t>And describe how sensors and feedback system works to maintain the homeostasis </a:t>
            </a:r>
          </a:p>
          <a:p>
            <a:endParaRPr lang="en-US" dirty="0"/>
          </a:p>
          <a:p>
            <a:r>
              <a:rPr lang="en-AU" dirty="0"/>
              <a:t>Finally</a:t>
            </a:r>
            <a:r>
              <a:rPr lang="en-US" dirty="0"/>
              <a:t> </a:t>
            </a:r>
            <a:r>
              <a:rPr lang="en-AU" dirty="0"/>
              <a:t>we</a:t>
            </a:r>
            <a:r>
              <a:rPr lang="en-US" dirty="0"/>
              <a:t> </a:t>
            </a:r>
            <a:r>
              <a:rPr lang="en-AU" dirty="0"/>
              <a:t>will</a:t>
            </a:r>
            <a:r>
              <a:rPr lang="en-US" dirty="0"/>
              <a:t> </a:t>
            </a:r>
            <a:r>
              <a:rPr lang="en-AU" dirty="0"/>
              <a:t>look</a:t>
            </a:r>
            <a:r>
              <a:rPr lang="en-US" dirty="0"/>
              <a:t> </a:t>
            </a:r>
            <a:r>
              <a:rPr lang="en-AU" dirty="0"/>
              <a:t>into</a:t>
            </a:r>
            <a:r>
              <a:rPr lang="en-US" dirty="0"/>
              <a:t> how blood glucose is regulated with insulin and other hormones.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FE6FC0-03C1-8E41-B731-AACA587700B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70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508F8-74B1-0C1F-8B55-96E737C95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552F21-63C2-3F43-9CC0-C886A67FF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1BA64-3EFF-6877-87F7-0A58A36C6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session, we will focus on defining homeostasis using examples of negative feedback loops</a:t>
            </a:r>
          </a:p>
          <a:p>
            <a:r>
              <a:rPr lang="en-US" dirty="0"/>
              <a:t>And describe how sensors and feedback system works to maintain the homeostasis </a:t>
            </a:r>
          </a:p>
          <a:p>
            <a:endParaRPr lang="en-US" dirty="0"/>
          </a:p>
          <a:p>
            <a:r>
              <a:rPr lang="en-AU" dirty="0"/>
              <a:t>Finally</a:t>
            </a:r>
            <a:r>
              <a:rPr lang="en-US" dirty="0"/>
              <a:t> </a:t>
            </a:r>
            <a:r>
              <a:rPr lang="en-AU" dirty="0"/>
              <a:t>we</a:t>
            </a:r>
            <a:r>
              <a:rPr lang="en-US" dirty="0"/>
              <a:t> </a:t>
            </a:r>
            <a:r>
              <a:rPr lang="en-AU" dirty="0"/>
              <a:t>will</a:t>
            </a:r>
            <a:r>
              <a:rPr lang="en-US" dirty="0"/>
              <a:t> </a:t>
            </a:r>
            <a:r>
              <a:rPr lang="en-AU" dirty="0"/>
              <a:t>look</a:t>
            </a:r>
            <a:r>
              <a:rPr lang="en-US" dirty="0"/>
              <a:t> </a:t>
            </a:r>
            <a:r>
              <a:rPr lang="en-AU" dirty="0"/>
              <a:t>into</a:t>
            </a:r>
            <a:r>
              <a:rPr lang="en-US" dirty="0"/>
              <a:t> how blood glucose is regulated with insulin and other hormones.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7C361-7108-EE4F-2079-B035B9431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FE6FC0-03C1-8E41-B731-AACA587700B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57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10FFA-6BAA-D6C0-4096-D1D2775CD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8DB2C-3178-75A7-8C98-075E080A1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71585-1983-F0FF-D0A3-8FFFBCDDF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session, we will focus on defining homeostasis using examples of negative feedback loops</a:t>
            </a:r>
          </a:p>
          <a:p>
            <a:r>
              <a:rPr lang="en-US" dirty="0"/>
              <a:t>And describe how sensors and feedback system works to maintain the homeostasis </a:t>
            </a:r>
          </a:p>
          <a:p>
            <a:endParaRPr lang="en-US" dirty="0"/>
          </a:p>
          <a:p>
            <a:r>
              <a:rPr lang="en-AU" dirty="0"/>
              <a:t>Finally</a:t>
            </a:r>
            <a:r>
              <a:rPr lang="en-US" dirty="0"/>
              <a:t> </a:t>
            </a:r>
            <a:r>
              <a:rPr lang="en-AU" dirty="0"/>
              <a:t>we</a:t>
            </a:r>
            <a:r>
              <a:rPr lang="en-US" dirty="0"/>
              <a:t> </a:t>
            </a:r>
            <a:r>
              <a:rPr lang="en-AU" dirty="0"/>
              <a:t>will</a:t>
            </a:r>
            <a:r>
              <a:rPr lang="en-US" dirty="0"/>
              <a:t> </a:t>
            </a:r>
            <a:r>
              <a:rPr lang="en-AU" dirty="0"/>
              <a:t>look</a:t>
            </a:r>
            <a:r>
              <a:rPr lang="en-US" dirty="0"/>
              <a:t> </a:t>
            </a:r>
            <a:r>
              <a:rPr lang="en-AU" dirty="0"/>
              <a:t>into</a:t>
            </a:r>
            <a:r>
              <a:rPr lang="en-US" dirty="0"/>
              <a:t> how blood glucose is regulated with insulin and other hormones.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844D7-B34E-4C67-A8CD-4BA736750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FE6FC0-03C1-8E41-B731-AACA587700B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52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6B35D-6C38-D6CC-6453-ADD76B08B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7C716E-D183-5118-9D53-983149B07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ABDA7-7111-B774-CBA7-46F340474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session, we will focus on defining homeostasis using examples of negative feedback loops</a:t>
            </a:r>
          </a:p>
          <a:p>
            <a:r>
              <a:rPr lang="en-US" dirty="0"/>
              <a:t>And describe how sensors and feedback system works to maintain the homeostasis </a:t>
            </a:r>
          </a:p>
          <a:p>
            <a:endParaRPr lang="en-US" dirty="0"/>
          </a:p>
          <a:p>
            <a:r>
              <a:rPr lang="en-AU" dirty="0"/>
              <a:t>Finally</a:t>
            </a:r>
            <a:r>
              <a:rPr lang="en-US" dirty="0"/>
              <a:t> </a:t>
            </a:r>
            <a:r>
              <a:rPr lang="en-AU" dirty="0"/>
              <a:t>we</a:t>
            </a:r>
            <a:r>
              <a:rPr lang="en-US" dirty="0"/>
              <a:t> </a:t>
            </a:r>
            <a:r>
              <a:rPr lang="en-AU" dirty="0"/>
              <a:t>will</a:t>
            </a:r>
            <a:r>
              <a:rPr lang="en-US" dirty="0"/>
              <a:t> </a:t>
            </a:r>
            <a:r>
              <a:rPr lang="en-AU" dirty="0"/>
              <a:t>look</a:t>
            </a:r>
            <a:r>
              <a:rPr lang="en-US" dirty="0"/>
              <a:t> </a:t>
            </a:r>
            <a:r>
              <a:rPr lang="en-AU" dirty="0"/>
              <a:t>into</a:t>
            </a:r>
            <a:r>
              <a:rPr lang="en-US" dirty="0"/>
              <a:t> how blood glucose is regulated with insulin and other hormones.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3B48B-7D83-59CE-4BE2-E6D2EE9CA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FE6FC0-03C1-8E41-B731-AACA587700B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68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D7E15-D9E6-8F4A-8C27-AC4F90A06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BBB42-85A4-EBF5-E74C-9EB92939B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3D083-CDE0-DAA7-0238-EFC21F158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session, we will focus on defining homeostasis using examples of negative feedback loops</a:t>
            </a:r>
          </a:p>
          <a:p>
            <a:r>
              <a:rPr lang="en-US" dirty="0"/>
              <a:t>And describe how sensors and feedback system works to maintain the homeostasis </a:t>
            </a:r>
          </a:p>
          <a:p>
            <a:endParaRPr lang="en-US" dirty="0"/>
          </a:p>
          <a:p>
            <a:r>
              <a:rPr lang="en-AU" dirty="0"/>
              <a:t>Finally</a:t>
            </a:r>
            <a:r>
              <a:rPr lang="en-US" dirty="0"/>
              <a:t> </a:t>
            </a:r>
            <a:r>
              <a:rPr lang="en-AU" dirty="0"/>
              <a:t>we</a:t>
            </a:r>
            <a:r>
              <a:rPr lang="en-US" dirty="0"/>
              <a:t> </a:t>
            </a:r>
            <a:r>
              <a:rPr lang="en-AU" dirty="0"/>
              <a:t>will</a:t>
            </a:r>
            <a:r>
              <a:rPr lang="en-US" dirty="0"/>
              <a:t> </a:t>
            </a:r>
            <a:r>
              <a:rPr lang="en-AU" dirty="0"/>
              <a:t>look</a:t>
            </a:r>
            <a:r>
              <a:rPr lang="en-US" dirty="0"/>
              <a:t> </a:t>
            </a:r>
            <a:r>
              <a:rPr lang="en-AU" dirty="0"/>
              <a:t>into</a:t>
            </a:r>
            <a:r>
              <a:rPr lang="en-US" dirty="0"/>
              <a:t> how blood glucose is regulated with insulin and other hormones.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DCF35-C04A-3F55-DE95-D7694C8B4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FE6FC0-03C1-8E41-B731-AACA587700B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4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0D31A-E9DC-1938-870D-BA15CF652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>
            <a:extLst>
              <a:ext uri="{FF2B5EF4-FFF2-40B4-BE49-F238E27FC236}">
                <a16:creationId xmlns:a16="http://schemas.microsoft.com/office/drawing/2014/main" id="{3701AE37-CB37-B4BD-5A25-D3DC10EB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>
            <a:extLst>
              <a:ext uri="{FF2B5EF4-FFF2-40B4-BE49-F238E27FC236}">
                <a16:creationId xmlns:a16="http://schemas.microsoft.com/office/drawing/2014/main" id="{89B5E2B9-4A36-69B2-47C5-CED046AE8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497863BA-3381-C62A-F12A-A405AFDF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9pPr>
          </a:lstStyle>
          <a:p>
            <a:fld id="{24253B6C-FC32-1F41-A138-53C5C4428AE1}" type="slidenum">
              <a:rPr lang="en-US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9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69718-DDCE-D40F-9220-C9CE46DDA63E}"/>
              </a:ext>
            </a:extLst>
          </p:cNvPr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7" descr="USY_MB1_PMS_1_Colour_Standard_Logo.png">
            <a:extLst>
              <a:ext uri="{FF2B5EF4-FFF2-40B4-BE49-F238E27FC236}">
                <a16:creationId xmlns:a16="http://schemas.microsoft.com/office/drawing/2014/main" id="{9A8E3F36-41DA-D683-5223-96304A742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>
                <a:latin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cs typeface="Arial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5" y="0"/>
            <a:ext cx="4556125" cy="6858000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98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>
                <a:latin typeface="Arial" charset="0"/>
                <a:cs typeface="Arial" charset="0"/>
              </a:defRPr>
            </a:lvl2pPr>
            <a:lvl3pPr>
              <a:lnSpc>
                <a:spcPct val="90000"/>
              </a:lnSpc>
              <a:defRPr>
                <a:latin typeface="Arial" charset="0"/>
                <a:cs typeface="Arial" charset="0"/>
              </a:defRPr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51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Arial" charset="0"/>
                <a:cs typeface="Arial" charset="0"/>
              </a:defRPr>
            </a:lvl2pPr>
            <a:lvl3pPr>
              <a:defRPr sz="2000">
                <a:latin typeface="Arial" charset="0"/>
                <a:cs typeface="Arial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Arial" charset="0"/>
                <a:cs typeface="Arial" charset="0"/>
              </a:defRPr>
            </a:lvl2pPr>
            <a:lvl3pPr>
              <a:defRPr sz="2000">
                <a:latin typeface="Arial" charset="0"/>
                <a:cs typeface="Arial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21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>
                <a:latin typeface="Arial" charset="0"/>
                <a:cs typeface="Arial" charset="0"/>
              </a:defRPr>
            </a:lvl2pPr>
            <a:lvl3pPr>
              <a:defRPr sz="1100">
                <a:latin typeface="Arial" charset="0"/>
                <a:cs typeface="Arial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Arial" charset="0"/>
                <a:cs typeface="Arial" charset="0"/>
              </a:defRPr>
            </a:lvl2pPr>
            <a:lvl3pPr>
              <a:defRPr sz="2000">
                <a:latin typeface="Arial" charset="0"/>
                <a:cs typeface="Arial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205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8"/>
            <a:ext cx="4038600" cy="41306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AU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Arial" charset="0"/>
                <a:cs typeface="Arial" charset="0"/>
              </a:defRPr>
            </a:lvl2pPr>
            <a:lvl3pPr>
              <a:defRPr sz="2000">
                <a:latin typeface="Arial" charset="0"/>
                <a:cs typeface="Arial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>
                <a:latin typeface="Arial" charset="0"/>
                <a:cs typeface="Arial" charset="0"/>
              </a:defRPr>
            </a:lvl2pPr>
            <a:lvl3pPr>
              <a:defRPr sz="1100">
                <a:latin typeface="Arial" charset="0"/>
                <a:cs typeface="Arial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495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8"/>
            <a:ext cx="4038600" cy="4130675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AU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Arial" charset="0"/>
                <a:cs typeface="Arial" charset="0"/>
              </a:defRPr>
            </a:lvl2pPr>
            <a:lvl3pPr>
              <a:defRPr sz="2000">
                <a:latin typeface="Arial" charset="0"/>
                <a:cs typeface="Arial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>
                <a:latin typeface="Arial" charset="0"/>
                <a:cs typeface="Arial" charset="0"/>
              </a:defRPr>
            </a:lvl2pPr>
            <a:lvl3pPr>
              <a:defRPr sz="1100">
                <a:latin typeface="Arial" charset="0"/>
                <a:cs typeface="Arial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100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rtlCol="0" anchor="ctr" anchorCtr="1">
            <a:norm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69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4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52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41974-05C6-91C6-FCF6-F38127FC1F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6" descr="USY_MB1_PMS_1_Colour_Reversed_Logo.png">
            <a:extLst>
              <a:ext uri="{FF2B5EF4-FFF2-40B4-BE49-F238E27FC236}">
                <a16:creationId xmlns:a16="http://schemas.microsoft.com/office/drawing/2014/main" id="{58A5BD09-1A51-E80A-844C-EBCF09E33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2"/>
            <a:ext cx="8388586" cy="443577"/>
          </a:xfrm>
        </p:spPr>
        <p:txBody>
          <a:bodyPr anchor="t"/>
          <a:lstStyle>
            <a:lvl1pPr>
              <a:defRPr baseline="0"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5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6758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1C5CB-F81F-7577-5F2E-31BFD3A4BD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E87C0BA-8640-CF35-3B3D-C4CB74335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2325"/>
            <a:ext cx="153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23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268478D-2C2C-D8F6-93BA-09F1A2E2D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81525" cy="68722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BC8310-D537-AAE0-A33A-5FB7053B511A}"/>
              </a:ext>
            </a:extLst>
          </p:cNvPr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9" descr="USY_MB1_PMS_1_Colour_Standard_Logo.png">
            <a:extLst>
              <a:ext uri="{FF2B5EF4-FFF2-40B4-BE49-F238E27FC236}">
                <a16:creationId xmlns:a16="http://schemas.microsoft.com/office/drawing/2014/main" id="{12185992-7DE4-3C73-D02F-740A41332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>
                <a:latin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cs typeface="Arial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238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18B386-38B7-6B71-C656-9CD13B2618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7" descr="USY_MB1_PMS_1_Colour_Standard_Logo.png">
            <a:extLst>
              <a:ext uri="{FF2B5EF4-FFF2-40B4-BE49-F238E27FC236}">
                <a16:creationId xmlns:a16="http://schemas.microsoft.com/office/drawing/2014/main" id="{4E22415D-D87F-B489-6793-1C72B9AD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897563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265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165533-973D-8DDD-7A61-0E545FF56F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4F893A2-4013-3B02-03F0-592C380C8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2325"/>
            <a:ext cx="153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203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RED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85720" y="285729"/>
            <a:ext cx="8750330" cy="1000132"/>
          </a:xfrm>
        </p:spPr>
        <p:txBody>
          <a:bodyPr>
            <a:normAutofit/>
          </a:bodyPr>
          <a:lstStyle>
            <a:lvl1pPr algn="l">
              <a:lnSpc>
                <a:spcPts val="31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85720" y="1285860"/>
            <a:ext cx="8750329" cy="500066"/>
          </a:xfrm>
        </p:spPr>
        <p:txBody>
          <a:bodyPr anchor="ctr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9" name="Content Placeholder 25"/>
          <p:cNvSpPr>
            <a:spLocks noGrp="1"/>
          </p:cNvSpPr>
          <p:nvPr>
            <p:ph sz="quarter" idx="11"/>
          </p:nvPr>
        </p:nvSpPr>
        <p:spPr bwMode="black">
          <a:xfrm>
            <a:off x="250826" y="3000372"/>
            <a:ext cx="8750300" cy="285752"/>
          </a:xfrm>
        </p:spPr>
        <p:txBody>
          <a:bodyPr tIns="0" rIns="0" bIns="0" anchor="b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5"/>
          <p:cNvSpPr>
            <a:spLocks noGrp="1"/>
          </p:cNvSpPr>
          <p:nvPr>
            <p:ph sz="quarter" idx="12"/>
          </p:nvPr>
        </p:nvSpPr>
        <p:spPr bwMode="black">
          <a:xfrm>
            <a:off x="250826" y="2714620"/>
            <a:ext cx="8750300" cy="285752"/>
          </a:xfrm>
        </p:spPr>
        <p:txBody>
          <a:bodyPr tIns="0" rIns="0" bIns="0" anchor="b">
            <a:noAutofit/>
          </a:bodyPr>
          <a:lstStyle>
            <a:lvl1pPr algn="r">
              <a:buNone/>
              <a:defRPr sz="1400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29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>
                <a:latin typeface="Arial" charset="0"/>
                <a:cs typeface="Arial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>
                <a:latin typeface="Arial" charset="0"/>
                <a:cs typeface="Arial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>
                <a:latin typeface="Arial" charset="0"/>
                <a:cs typeface="Arial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>
                <a:latin typeface="Arial" charset="0"/>
                <a:cs typeface="Arial" charset="0"/>
              </a:defRPr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8E8906-9F54-5EC7-BB65-393973E9EB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B09B9C57-1763-7C40-AB85-1FA7E926FF63}" type="slidenum">
              <a:rPr lang="en-US" altLang="en-US"/>
              <a:pPr>
                <a:defRPr/>
              </a:pPr>
              <a:t>‹#›</a:t>
            </a:fld>
            <a:endParaRPr lang="en-US" altLang="en-US" sz="1600">
              <a:solidFill>
                <a:srgbClr val="63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2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C2E8F94-190B-70B8-8C23-4EE2FF9C3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42E89A-7A94-9A67-3D03-DECBAD135AF8}"/>
              </a:ext>
            </a:extLst>
          </p:cNvPr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9" descr="USY_MB1_PMS_1_Colour_Standard_Logo.png">
            <a:extLst>
              <a:ext uri="{FF2B5EF4-FFF2-40B4-BE49-F238E27FC236}">
                <a16:creationId xmlns:a16="http://schemas.microsoft.com/office/drawing/2014/main" id="{86026163-B1EF-07B4-4B1E-894726867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>
                <a:latin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cs typeface="Arial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8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1F0F0-913C-9CFD-5500-DA508BAD74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7" descr="USY_MB1_PMS_1_Colour_Standard_Logo.png">
            <a:extLst>
              <a:ext uri="{FF2B5EF4-FFF2-40B4-BE49-F238E27FC236}">
                <a16:creationId xmlns:a16="http://schemas.microsoft.com/office/drawing/2014/main" id="{D763C20A-36BE-321C-A503-CD4C22863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>
                <a:latin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cs typeface="Arial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72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1BC5E2-BBEF-4CC5-B13D-53315ECB79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7" descr="USY_MB1_PMS_1_Colour_Standard_Logo.png">
            <a:extLst>
              <a:ext uri="{FF2B5EF4-FFF2-40B4-BE49-F238E27FC236}">
                <a16:creationId xmlns:a16="http://schemas.microsoft.com/office/drawing/2014/main" id="{BA9CD4E8-8E12-686B-3B99-C3239FD5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4"/>
            <a:ext cx="4150358" cy="6017555"/>
          </a:xfrm>
          <a:solidFill>
            <a:schemeClr val="accent4"/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>
                <a:latin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cs typeface="Arial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23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7785E-7FF5-32E1-9BFF-6B6B700044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8D35EAFB-EFC2-305D-8103-A5E348EE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USY_MB1_PMS_1_Colour_Standard_Logo.png">
            <a:extLst>
              <a:ext uri="{FF2B5EF4-FFF2-40B4-BE49-F238E27FC236}">
                <a16:creationId xmlns:a16="http://schemas.microsoft.com/office/drawing/2014/main" id="{234CC28A-7533-0127-6F55-CF1757FEF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>
                <a:latin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cs typeface="Arial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76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5F41EE-F26E-5F73-564A-424B55DC97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0900BDA1-C082-B95C-50D6-06533C34A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USY_MB1_PMS_1_Colour_Standard_Logo.png">
            <a:extLst>
              <a:ext uri="{FF2B5EF4-FFF2-40B4-BE49-F238E27FC236}">
                <a16:creationId xmlns:a16="http://schemas.microsoft.com/office/drawing/2014/main" id="{0A240778-F27B-3FCE-2E34-251CD89D8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>
                <a:latin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cs typeface="Arial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6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D04BE5-3588-7C2A-6D3C-1E38D3B217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AA06F876-36DF-E10F-E524-77AF7FB2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USY_MB1_PMS_1_Colour_Standard_Logo.png">
            <a:extLst>
              <a:ext uri="{FF2B5EF4-FFF2-40B4-BE49-F238E27FC236}">
                <a16:creationId xmlns:a16="http://schemas.microsoft.com/office/drawing/2014/main" id="{519D98AD-530E-0919-9D70-B7A330DB0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>
                <a:latin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cs typeface="Arial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87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CF4390-39F2-54F3-D8F0-A5DC06B9D4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7" descr="USY_MB1_PMS_1_Colour_Standard_Logo.png">
            <a:extLst>
              <a:ext uri="{FF2B5EF4-FFF2-40B4-BE49-F238E27FC236}">
                <a16:creationId xmlns:a16="http://schemas.microsoft.com/office/drawing/2014/main" id="{2BE3B803-BAE6-30D4-C608-B587CB1B1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>
                <a:latin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cs typeface="Arial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68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AEDEAA9-927C-0F4B-3DB4-0A5FA313BD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Insert slide title here… 24pt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7806A8D-1424-7DA1-B149-16E68A12E5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58900"/>
            <a:ext cx="82296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Sub-heading Bold… 20pt</a:t>
            </a:r>
          </a:p>
          <a:p>
            <a:pPr lvl="0"/>
            <a:r>
              <a:rPr lang="en-US" altLang="en-US"/>
              <a:t>Add body copy </a:t>
            </a:r>
          </a:p>
          <a:p>
            <a:pPr lvl="0"/>
            <a:r>
              <a:rPr lang="en-US" altLang="en-US"/>
              <a:t>Add bullet point</a:t>
            </a:r>
          </a:p>
          <a:p>
            <a:pPr lvl="0"/>
            <a:r>
              <a:rPr lang="en-US" altLang="en-US"/>
              <a:t>Add bullet point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DD62EC-E93B-1279-0654-10DE3E122629}"/>
              </a:ext>
            </a:extLst>
          </p:cNvPr>
          <p:cNvSpPr txBox="1">
            <a:spLocks/>
          </p:cNvSpPr>
          <p:nvPr/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 charset="0"/>
                <a:cs typeface="Arial" charset="0"/>
              </a:rPr>
              <a:t>The University of Sydney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F44B60A-FEF3-3487-A3EC-CAB58A0253E6}"/>
              </a:ext>
            </a:extLst>
          </p:cNvPr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latin typeface="Arial" panose="020B0604020202020204" pitchFamily="34" charset="0"/>
              </a:rPr>
              <a:t>Page </a:t>
            </a:r>
            <a:fld id="{EE02F92D-B0E3-9246-8F6F-98A3A52F938C}" type="slidenum">
              <a:rPr lang="en-US" altLang="en-US" sz="9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182" r:id="rId9"/>
    <p:sldLayoutId id="2147485164" r:id="rId10"/>
    <p:sldLayoutId id="2147485165" r:id="rId11"/>
    <p:sldLayoutId id="2147485166" r:id="rId12"/>
    <p:sldLayoutId id="2147485167" r:id="rId13"/>
    <p:sldLayoutId id="2147485168" r:id="rId14"/>
    <p:sldLayoutId id="2147485169" r:id="rId15"/>
    <p:sldLayoutId id="2147485170" r:id="rId16"/>
    <p:sldLayoutId id="2147485171" r:id="rId17"/>
    <p:sldLayoutId id="2147485183" r:id="rId18"/>
    <p:sldLayoutId id="2147485184" r:id="rId19"/>
    <p:sldLayoutId id="2147485185" r:id="rId20"/>
    <p:sldLayoutId id="2147485186" r:id="rId21"/>
    <p:sldLayoutId id="2147485172" r:id="rId22"/>
    <p:sldLayoutId id="2147485187" r:id="rId2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E64626"/>
          </a:solidFill>
          <a:latin typeface="Arial" charset="0"/>
          <a:ea typeface="ＭＳ Ｐゴシック" charset="0"/>
          <a:cs typeface="Arial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64626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64626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64626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64626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–"/>
        <a:defRPr sz="20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BB7945-F265-FC07-84E6-FA424A39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" y="228600"/>
            <a:ext cx="4584700" cy="6858000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0DBBF-0BA9-E55F-9110-DD0237CC1BA9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EF9F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92F7D1-56C7-245F-3DEE-6123863A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OMAA Conference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78032B-6DE3-DD56-DE04-7B0ECDEAF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Jay Lim</a:t>
            </a:r>
          </a:p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(jlim0668@uni.sydney.edu.au)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062A31-ECEA-4F18-9249-7633355AE8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766" y="2305206"/>
            <a:ext cx="3947992" cy="852488"/>
          </a:xfrm>
        </p:spPr>
        <p:txBody>
          <a:bodyPr/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‘The Multilingual Archive of Australia’ - Student Project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CC7302-196C-C6A8-F4B1-BF228364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78" y="839852"/>
            <a:ext cx="4515244" cy="45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003E5B-2938-7360-1067-C8D984458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>
            <a:extLst>
              <a:ext uri="{FF2B5EF4-FFF2-40B4-BE49-F238E27FC236}">
                <a16:creationId xmlns:a16="http://schemas.microsoft.com/office/drawing/2014/main" id="{F257B4D4-813E-6662-238F-F757A068D9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0885E-93DA-783A-4756-F776A630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Lingo: The Multilingual Multiverse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FA3B8-04DF-DDD5-4FDA-629D55AEC3E0}"/>
              </a:ext>
            </a:extLst>
          </p:cNvPr>
          <p:cNvSpPr txBox="1"/>
          <p:nvPr/>
        </p:nvSpPr>
        <p:spPr>
          <a:xfrm>
            <a:off x="762001" y="1444969"/>
            <a:ext cx="79703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Podcast dedicated to discussions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cultures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interconnectedness</a:t>
            </a:r>
          </a:p>
          <a:p>
            <a:pPr marL="457200" indent="-4572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audience: Australian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high-school students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(Years 7-9,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 years of language learning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to encourage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study of languages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exploration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multiculturalism in a techno-global world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discussion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experience and hardship</a:t>
            </a:r>
          </a:p>
        </p:txBody>
      </p:sp>
    </p:spTree>
    <p:extLst>
      <p:ext uri="{BB962C8B-B14F-4D97-AF65-F5344CB8AC3E}">
        <p14:creationId xmlns:p14="http://schemas.microsoft.com/office/powerpoint/2010/main" val="184827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A43302-59AF-44C4-F44C-48BAEE7BE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>
            <a:extLst>
              <a:ext uri="{FF2B5EF4-FFF2-40B4-BE49-F238E27FC236}">
                <a16:creationId xmlns:a16="http://schemas.microsoft.com/office/drawing/2014/main" id="{666B43C9-C4EA-824A-BFD7-89FF464048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493075-BA89-B511-0306-91A12B2A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12937-C8D1-F7E4-EA44-CF7CCD884BF7}"/>
              </a:ext>
            </a:extLst>
          </p:cNvPr>
          <p:cNvSpPr txBox="1"/>
          <p:nvPr/>
        </p:nvSpPr>
        <p:spPr>
          <a:xfrm>
            <a:off x="762001" y="1444969"/>
            <a:ext cx="7970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Podcast format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catering to shorter attention spans, audio-learning option as a preferred method of study</a:t>
            </a:r>
          </a:p>
          <a:p>
            <a:pPr marL="457200" indent="-4572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youth, by the youth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relatable “fun facts” or pop-culture references to engage and entertain</a:t>
            </a:r>
          </a:p>
          <a:p>
            <a:pPr marL="457200" indent="-4572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Theory? Simple. Hotel? Trivago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explanations of theory surrounding cultural hybridity and linguistic fusion</a:t>
            </a:r>
          </a:p>
        </p:txBody>
      </p:sp>
    </p:spTree>
    <p:extLst>
      <p:ext uri="{BB962C8B-B14F-4D97-AF65-F5344CB8AC3E}">
        <p14:creationId xmlns:p14="http://schemas.microsoft.com/office/powerpoint/2010/main" val="414304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668D6-9E38-CE28-46F0-B5AF8044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>
            <a:extLst>
              <a:ext uri="{FF2B5EF4-FFF2-40B4-BE49-F238E27FC236}">
                <a16:creationId xmlns:a16="http://schemas.microsoft.com/office/drawing/2014/main" id="{C27F45F7-4127-84FD-3F6C-289B54F6CF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DF7903-611A-52A1-ADA9-27E8EC43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43730-7B29-8C8D-710E-D7112DC3D873}"/>
              </a:ext>
            </a:extLst>
          </p:cNvPr>
          <p:cNvSpPr txBox="1"/>
          <p:nvPr/>
        </p:nvSpPr>
        <p:spPr>
          <a:xfrm>
            <a:off x="762001" y="1444969"/>
            <a:ext cx="79703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personal anecdotes surrounding cultural/ethnic confusion to provide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reassurance and a space for youth minorities in similar circumstances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English-centered academic environment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difficulty for those who wish to connect with and/or discover more about their cultures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Identity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as language-learners, as people of culture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exchange: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and connection</a:t>
            </a:r>
          </a:p>
        </p:txBody>
      </p:sp>
    </p:spTree>
    <p:extLst>
      <p:ext uri="{BB962C8B-B14F-4D97-AF65-F5344CB8AC3E}">
        <p14:creationId xmlns:p14="http://schemas.microsoft.com/office/powerpoint/2010/main" val="275150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D330C-7E72-7E93-B71E-5817046C9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>
            <a:extLst>
              <a:ext uri="{FF2B5EF4-FFF2-40B4-BE49-F238E27FC236}">
                <a16:creationId xmlns:a16="http://schemas.microsoft.com/office/drawing/2014/main" id="{94F7592C-6BE4-4457-FA63-EF30C2DF65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60EFA-C4A7-C5CF-5C04-D2866645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 Theory: Bhabha and Bhatt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0AAE7-ED58-2DCE-56E3-969C809DCC80}"/>
              </a:ext>
            </a:extLst>
          </p:cNvPr>
          <p:cNvSpPr txBox="1"/>
          <p:nvPr/>
        </p:nvSpPr>
        <p:spPr>
          <a:xfrm>
            <a:off x="762001" y="1444969"/>
            <a:ext cx="79703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Homi Bhabha: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linguistic, liminal ‘third space’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An “ambivalent space of cultural identity” that may “help us to overcome the exoticism of cultural diversity”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Mambrol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Fusion cultures and linguistic hybridity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colonisation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imperalism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Rakesh Bhatt: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intricacy of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of code-mixing and code-switching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of immigrants and migrants in an English-dominant society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0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D3148B-F64E-FD85-E24B-8F8F0CF04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>
            <a:extLst>
              <a:ext uri="{FF2B5EF4-FFF2-40B4-BE49-F238E27FC236}">
                <a16:creationId xmlns:a16="http://schemas.microsoft.com/office/drawing/2014/main" id="{789C8E67-9C32-7422-B372-EDEEFDCBC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4B902-3E9B-0981-38EC-B99EA22D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Multilingual Archives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3068F-CBEF-55D4-6659-2E51BCF43FCD}"/>
              </a:ext>
            </a:extLst>
          </p:cNvPr>
          <p:cNvSpPr txBox="1"/>
          <p:nvPr/>
        </p:nvSpPr>
        <p:spPr>
          <a:xfrm>
            <a:off x="762001" y="1444969"/>
            <a:ext cx="79703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as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tool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the aim is to present it as a useful ”website” specifically for school, additionally for personal interest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Simplified within project to avoid intimidation regarding the amount of information available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Credible, trustworthy sources, reliable information, variety of different languages available (students whose first languages may not be English)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fields: history, politics</a:t>
            </a:r>
          </a:p>
          <a:p>
            <a:pPr lvl="1"/>
            <a:endParaRPr lang="en-A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3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33B79-8FE0-4C73-02B8-05FCFEF41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9D6226-FB76-17F3-FE79-B6343B626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" y="228600"/>
            <a:ext cx="4584700" cy="6858000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0D771-3E20-A571-518A-6B07F3BFE649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EF9F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7BCA07-503E-5A69-3F30-C6A01932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" y="2422799"/>
            <a:ext cx="4772660" cy="2012401"/>
          </a:xfrm>
        </p:spPr>
        <p:txBody>
          <a:bodyPr/>
          <a:lstStyle/>
          <a:p>
            <a:pPr algn="ctr"/>
            <a:r>
              <a:rPr lang="en-AU" dirty="0">
                <a:latin typeface="Times New Roman"/>
                <a:ea typeface="ＭＳ Ｐゴシック"/>
                <a:cs typeface="Times New Roman"/>
              </a:rPr>
              <a:t>Thank you for listening</a:t>
            </a:r>
            <a:b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000" dirty="0" err="1">
                <a:latin typeface="Times New Roman"/>
                <a:ea typeface="ＭＳ Ｐゴシック"/>
                <a:cs typeface="Times New Roman"/>
              </a:rPr>
              <a:t>聞いてくれてありがとうございました</a:t>
            </a:r>
            <a:b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o-KR" altLang="en-US" dirty="0" err="1">
                <a:latin typeface="Times New Roman"/>
                <a:cs typeface="Times New Roman"/>
              </a:rPr>
              <a:t>들어주셔서</a:t>
            </a:r>
            <a:r>
              <a:rPr lang="ko-KR" altLang="en-US" dirty="0">
                <a:latin typeface="Times New Roman"/>
                <a:cs typeface="Times New Roman"/>
              </a:rPr>
              <a:t> 감사합니다</a:t>
            </a:r>
            <a:b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F1DADF-223D-F6CA-991F-AA02FDC9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78" y="839852"/>
            <a:ext cx="4515244" cy="45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12270"/>
      </p:ext>
    </p:extLst>
  </p:cSld>
  <p:clrMapOvr>
    <a:masterClrMapping/>
  </p:clrMapOvr>
</p:sld>
</file>

<file path=ppt/theme/theme1.xml><?xml version="1.0" encoding="utf-8"?>
<a:theme xmlns:a="http://schemas.openxmlformats.org/drawingml/2006/main" name="Sydney Uni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133"/>
      </a:accent1>
      <a:accent2>
        <a:srgbClr val="808080"/>
      </a:accent2>
      <a:accent3>
        <a:srgbClr val="4C4C4C"/>
      </a:accent3>
      <a:accent4>
        <a:srgbClr val="CCCCCC"/>
      </a:accent4>
      <a:accent5>
        <a:srgbClr val="000000"/>
      </a:accent5>
      <a:accent6>
        <a:srgbClr val="FFB800"/>
      </a:accent6>
      <a:hlink>
        <a:srgbClr val="F05133"/>
      </a:hlink>
      <a:folHlink>
        <a:srgbClr val="F051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17566</TotalTime>
  <Words>587</Words>
  <Application>Microsoft Office PowerPoint</Application>
  <PresentationFormat>On-screen Show (4:3)</PresentationFormat>
  <Paragraphs>64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Sydney Uni Template</vt:lpstr>
      <vt:lpstr>OMAA Conference 2024</vt:lpstr>
      <vt:lpstr>Language Lingo: The Multilingual Multiverse</vt:lpstr>
      <vt:lpstr>Key features</vt:lpstr>
      <vt:lpstr>Key features</vt:lpstr>
      <vt:lpstr>Linguistic Theory: Bhabha and Bhatt</vt:lpstr>
      <vt:lpstr>The Multilingual Archives</vt:lpstr>
      <vt:lpstr>Thank you for listening 聞いてくれてありがとうございました 들어주셔서 감사합니다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Body, Its Function and Pharmacology</dc:title>
  <dc:creator>Vanessa Hughes</dc:creator>
  <cp:lastModifiedBy>Jay Lim</cp:lastModifiedBy>
  <cp:revision>81</cp:revision>
  <cp:lastPrinted>2024-02-19T02:30:04Z</cp:lastPrinted>
  <dcterms:created xsi:type="dcterms:W3CDTF">2017-03-06T05:49:21Z</dcterms:created>
  <dcterms:modified xsi:type="dcterms:W3CDTF">2024-11-27T02:54:59Z</dcterms:modified>
</cp:coreProperties>
</file>